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allpoint" charset="1" panose="00000000000000000000"/>
      <p:regular r:id="rId13"/>
    </p:embeddedFont>
    <p:embeddedFont>
      <p:font typeface="มอนตี้ Bold" charset="1" panose="00000000000000000000"/>
      <p:regular r:id="rId14"/>
    </p:embeddedFont>
    <p:embeddedFont>
      <p:font typeface="Cakerolli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.jpe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7" t="-1745" r="-1770" b="-212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4283" y="494543"/>
            <a:ext cx="17030428" cy="9200487"/>
            <a:chOff x="0" y="0"/>
            <a:chExt cx="22707237" cy="122673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18256" y="534409"/>
              <a:ext cx="22388981" cy="11732907"/>
              <a:chOff x="0" y="0"/>
              <a:chExt cx="6254699" cy="327776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254700" cy="3277764"/>
              </a:xfrm>
              <a:custGeom>
                <a:avLst/>
                <a:gdLst/>
                <a:ahLst/>
                <a:cxnLst/>
                <a:rect r="r" b="b" t="t" l="l"/>
                <a:pathLst>
                  <a:path h="3277764" w="6254700">
                    <a:moveTo>
                      <a:pt x="0" y="0"/>
                    </a:moveTo>
                    <a:lnTo>
                      <a:pt x="6254700" y="0"/>
                    </a:lnTo>
                    <a:lnTo>
                      <a:pt x="6254700" y="3277764"/>
                    </a:lnTo>
                    <a:lnTo>
                      <a:pt x="0" y="3277764"/>
                    </a:lnTo>
                    <a:close/>
                  </a:path>
                </a:pathLst>
              </a:custGeom>
              <a:solidFill>
                <a:srgbClr val="000000">
                  <a:alpha val="34902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6254699" cy="3306339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1751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6537" cy="12045507"/>
            </a:xfrm>
            <a:custGeom>
              <a:avLst/>
              <a:gdLst/>
              <a:ahLst/>
              <a:cxnLst/>
              <a:rect r="r" b="b" t="t" l="l"/>
              <a:pathLst>
                <a:path h="12045507" w="16186537">
                  <a:moveTo>
                    <a:pt x="0" y="0"/>
                  </a:moveTo>
                  <a:lnTo>
                    <a:pt x="16186537" y="0"/>
                  </a:lnTo>
                  <a:lnTo>
                    <a:pt x="16186537" y="12045507"/>
                  </a:lnTo>
                  <a:lnTo>
                    <a:pt x="0" y="1204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53" t="-782" r="-75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19375" y="0"/>
              <a:ext cx="16186537" cy="12045507"/>
            </a:xfrm>
            <a:custGeom>
              <a:avLst/>
              <a:gdLst/>
              <a:ahLst/>
              <a:cxnLst/>
              <a:rect r="r" b="b" t="t" l="l"/>
              <a:pathLst>
                <a:path h="12045507" w="16186537">
                  <a:moveTo>
                    <a:pt x="0" y="0"/>
                  </a:moveTo>
                  <a:lnTo>
                    <a:pt x="16186537" y="0"/>
                  </a:lnTo>
                  <a:lnTo>
                    <a:pt x="16186537" y="12045507"/>
                  </a:lnTo>
                  <a:lnTo>
                    <a:pt x="0" y="1204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53" t="-782" r="-754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07695" y="460081"/>
            <a:ext cx="17072609" cy="8798219"/>
            <a:chOff x="0" y="0"/>
            <a:chExt cx="22763479" cy="11730959"/>
          </a:xfrm>
        </p:grpSpPr>
        <p:grpSp>
          <p:nvGrpSpPr>
            <p:cNvPr name="Group 10" id="10"/>
            <p:cNvGrpSpPr/>
            <p:nvPr/>
          </p:nvGrpSpPr>
          <p:grpSpPr>
            <a:xfrm rot="5400000">
              <a:off x="5790182" y="-5232735"/>
              <a:ext cx="11194144" cy="22196428"/>
              <a:chOff x="0" y="0"/>
              <a:chExt cx="5029727" cy="997324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029727" cy="9973249"/>
              </a:xfrm>
              <a:custGeom>
                <a:avLst/>
                <a:gdLst/>
                <a:ahLst/>
                <a:cxnLst/>
                <a:rect r="r" b="b" t="t" l="l"/>
                <a:pathLst>
                  <a:path h="9973249" w="5029727">
                    <a:moveTo>
                      <a:pt x="0" y="0"/>
                    </a:moveTo>
                    <a:lnTo>
                      <a:pt x="5029727" y="0"/>
                    </a:lnTo>
                    <a:lnTo>
                      <a:pt x="5029727" y="9973249"/>
                    </a:lnTo>
                    <a:lnTo>
                      <a:pt x="0" y="99732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5029727" cy="9992298"/>
              </a:xfrm>
              <a:prstGeom prst="rect">
                <a:avLst/>
              </a:prstGeom>
            </p:spPr>
            <p:txBody>
              <a:bodyPr anchor="ctr" rtlCol="false" tIns="20205" lIns="20205" bIns="20205" rIns="20205"/>
              <a:lstStyle/>
              <a:p>
                <a:pPr algn="ctr">
                  <a:lnSpc>
                    <a:spcPts val="1057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5400000">
              <a:off x="9604" y="11184540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9604" y="11184540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9604" y="11184540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9604" y="-9604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9604" y="-9604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5400000">
              <a:off x="9604" y="-9604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5400000">
              <a:off x="22217060" y="11184540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5400000">
              <a:off x="22217060" y="11184540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5400000">
              <a:off x="22217060" y="11184540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5400000">
              <a:off x="22175026" y="30699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5400000">
              <a:off x="22175026" y="30699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5400000">
              <a:off x="22175026" y="30699"/>
              <a:ext cx="536815" cy="556023"/>
            </a:xfrm>
            <a:custGeom>
              <a:avLst/>
              <a:gdLst/>
              <a:ahLst/>
              <a:cxnLst/>
              <a:rect r="r" b="b" t="t" l="l"/>
              <a:pathLst>
                <a:path h="556023" w="536815">
                  <a:moveTo>
                    <a:pt x="0" y="0"/>
                  </a:moveTo>
                  <a:lnTo>
                    <a:pt x="536815" y="0"/>
                  </a:lnTo>
                  <a:lnTo>
                    <a:pt x="536815" y="556023"/>
                  </a:lnTo>
                  <a:lnTo>
                    <a:pt x="0" y="556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867209" y="569310"/>
            <a:ext cx="12217547" cy="192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5228" spc="57">
                <a:solidFill>
                  <a:srgbClr val="000000"/>
                </a:solidFill>
                <a:latin typeface="Ballpoint"/>
              </a:rPr>
              <a:t>UNIVERSIDAD LAICA</a:t>
            </a:r>
          </a:p>
          <a:p>
            <a:pPr algn="ctr">
              <a:lnSpc>
                <a:spcPts val="7319"/>
              </a:lnSpc>
              <a:spcBef>
                <a:spcPct val="0"/>
              </a:spcBef>
            </a:pPr>
            <a:r>
              <a:rPr lang="en-US" sz="5228" spc="57">
                <a:solidFill>
                  <a:srgbClr val="000000"/>
                </a:solidFill>
                <a:latin typeface="Ballpoint"/>
              </a:rPr>
              <a:t>“ELOY  ALFARO DE MANABÍ” EXT EL CARMEN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7134" y="3293568"/>
            <a:ext cx="7128910" cy="596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sz="3432" spc="-161">
                <a:solidFill>
                  <a:srgbClr val="000000"/>
                </a:solidFill>
                <a:latin typeface="มอนตี้ Bold"/>
              </a:rPr>
              <a:t>TEMA: </a:t>
            </a:r>
          </a:p>
          <a:p>
            <a:pPr algn="ctr">
              <a:lnSpc>
                <a:spcPts val="4703"/>
              </a:lnSpc>
            </a:pPr>
            <a:r>
              <a:rPr lang="en-US" sz="3432" spc="-161">
                <a:solidFill>
                  <a:srgbClr val="000000"/>
                </a:solidFill>
                <a:latin typeface="มอนตี้ Bold"/>
              </a:rPr>
              <a:t>Definición de Sistemas Distribuidos</a:t>
            </a:r>
          </a:p>
          <a:p>
            <a:pPr algn="ctr">
              <a:lnSpc>
                <a:spcPts val="4703"/>
              </a:lnSpc>
            </a:pPr>
          </a:p>
          <a:p>
            <a:pPr algn="ctr">
              <a:lnSpc>
                <a:spcPts val="4703"/>
              </a:lnSpc>
            </a:pPr>
            <a:r>
              <a:rPr lang="en-US" sz="3432" spc="-161">
                <a:solidFill>
                  <a:srgbClr val="000000"/>
                </a:solidFill>
                <a:latin typeface="มอนตี้ Bold"/>
              </a:rPr>
              <a:t>ASIGNATURA:</a:t>
            </a:r>
          </a:p>
          <a:p>
            <a:pPr algn="ctr">
              <a:lnSpc>
                <a:spcPts val="4703"/>
              </a:lnSpc>
            </a:pPr>
            <a:r>
              <a:rPr lang="en-US" sz="3432" spc="-161">
                <a:solidFill>
                  <a:srgbClr val="000000"/>
                </a:solidFill>
                <a:latin typeface="มอนตี้ Bold"/>
              </a:rPr>
              <a:t>Sistemas Distribuidos</a:t>
            </a:r>
          </a:p>
          <a:p>
            <a:pPr algn="ctr">
              <a:lnSpc>
                <a:spcPts val="4703"/>
              </a:lnSpc>
            </a:pPr>
          </a:p>
          <a:p>
            <a:pPr algn="ctr">
              <a:lnSpc>
                <a:spcPts val="4703"/>
              </a:lnSpc>
            </a:pPr>
            <a:r>
              <a:rPr lang="en-US" sz="3432" spc="-161">
                <a:solidFill>
                  <a:srgbClr val="000000"/>
                </a:solidFill>
                <a:latin typeface="มอนตี้ Bold"/>
              </a:rPr>
              <a:t>CURSO:</a:t>
            </a:r>
          </a:p>
          <a:p>
            <a:pPr algn="ctr">
              <a:lnSpc>
                <a:spcPts val="4703"/>
              </a:lnSpc>
            </a:pPr>
            <a:r>
              <a:rPr lang="en-US" sz="3432" spc="-161">
                <a:solidFill>
                  <a:srgbClr val="000000"/>
                </a:solidFill>
                <a:latin typeface="มอนตี้ Bold"/>
              </a:rPr>
              <a:t>OCTAVO</a:t>
            </a:r>
          </a:p>
          <a:p>
            <a:pPr algn="ctr">
              <a:lnSpc>
                <a:spcPts val="4703"/>
              </a:lnSpc>
            </a:pPr>
          </a:p>
          <a:p>
            <a:pPr algn="ctr">
              <a:lnSpc>
                <a:spcPts val="4703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476713" y="3293568"/>
            <a:ext cx="6395591" cy="42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459" spc="-162">
                <a:solidFill>
                  <a:srgbClr val="000000"/>
                </a:solidFill>
                <a:latin typeface="มอนตี้ Bold"/>
              </a:rPr>
              <a:t>INTEGRANTES:</a:t>
            </a:r>
          </a:p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459" spc="-162">
                <a:solidFill>
                  <a:srgbClr val="000000"/>
                </a:solidFill>
                <a:latin typeface="มอนตี้ Bold"/>
              </a:rPr>
              <a:t>Alexi Lisseth Mendoza Mendoza</a:t>
            </a:r>
          </a:p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459" spc="-162">
                <a:solidFill>
                  <a:srgbClr val="000000"/>
                </a:solidFill>
                <a:latin typeface="มอนตี้ Bold"/>
              </a:rPr>
              <a:t>Mary Mayerli Vera Soledispa</a:t>
            </a:r>
          </a:p>
          <a:p>
            <a:pPr algn="ctr">
              <a:lnSpc>
                <a:spcPts val="4739"/>
              </a:lnSpc>
              <a:spcBef>
                <a:spcPct val="0"/>
              </a:spcBef>
            </a:pPr>
          </a:p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459" spc="-162">
                <a:solidFill>
                  <a:srgbClr val="000000"/>
                </a:solidFill>
                <a:latin typeface="มอนตี้ Bold"/>
              </a:rPr>
              <a:t>DOCENTE:</a:t>
            </a:r>
          </a:p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459" spc="-162">
                <a:solidFill>
                  <a:srgbClr val="000000"/>
                </a:solidFill>
                <a:latin typeface="มอนตี้ Bold"/>
              </a:rPr>
              <a:t>Ing. César Sinchiguano </a:t>
            </a:r>
          </a:p>
          <a:p>
            <a:pPr algn="ctr">
              <a:lnSpc>
                <a:spcPts val="47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7" t="-1745" r="-1770" b="-212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66091" y="1472293"/>
            <a:ext cx="23358334" cy="7559606"/>
          </a:xfrm>
          <a:custGeom>
            <a:avLst/>
            <a:gdLst/>
            <a:ahLst/>
            <a:cxnLst/>
            <a:rect r="r" b="b" t="t" l="l"/>
            <a:pathLst>
              <a:path h="7559606" w="23358334">
                <a:moveTo>
                  <a:pt x="0" y="0"/>
                </a:moveTo>
                <a:lnTo>
                  <a:pt x="23358334" y="0"/>
                </a:lnTo>
                <a:lnTo>
                  <a:pt x="23358334" y="7559607"/>
                </a:lnTo>
                <a:lnTo>
                  <a:pt x="0" y="75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06787" y="1292467"/>
            <a:ext cx="14764783" cy="2411581"/>
            <a:chOff x="0" y="0"/>
            <a:chExt cx="19686377" cy="3215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86377" cy="3215442"/>
            </a:xfrm>
            <a:custGeom>
              <a:avLst/>
              <a:gdLst/>
              <a:ahLst/>
              <a:cxnLst/>
              <a:rect r="r" b="b" t="t" l="l"/>
              <a:pathLst>
                <a:path h="3215442" w="19686377">
                  <a:moveTo>
                    <a:pt x="0" y="0"/>
                  </a:moveTo>
                  <a:lnTo>
                    <a:pt x="19686377" y="0"/>
                  </a:lnTo>
                  <a:lnTo>
                    <a:pt x="19686377" y="3215442"/>
                  </a:lnTo>
                  <a:lnTo>
                    <a:pt x="0" y="3215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409493" y="487178"/>
              <a:ext cx="17859025" cy="2306173"/>
              <a:chOff x="0" y="0"/>
              <a:chExt cx="3078139" cy="39748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078139" cy="397486"/>
              </a:xfrm>
              <a:custGeom>
                <a:avLst/>
                <a:gdLst/>
                <a:ahLst/>
                <a:cxnLst/>
                <a:rect r="r" b="b" t="t" l="l"/>
                <a:pathLst>
                  <a:path h="397486" w="3078139">
                    <a:moveTo>
                      <a:pt x="33783" y="0"/>
                    </a:moveTo>
                    <a:lnTo>
                      <a:pt x="3044356" y="0"/>
                    </a:lnTo>
                    <a:cubicBezTo>
                      <a:pt x="3053316" y="0"/>
                      <a:pt x="3061909" y="3559"/>
                      <a:pt x="3068244" y="9895"/>
                    </a:cubicBezTo>
                    <a:cubicBezTo>
                      <a:pt x="3074580" y="16231"/>
                      <a:pt x="3078139" y="24824"/>
                      <a:pt x="3078139" y="33783"/>
                    </a:cubicBezTo>
                    <a:lnTo>
                      <a:pt x="3078139" y="363703"/>
                    </a:lnTo>
                    <a:cubicBezTo>
                      <a:pt x="3078139" y="382361"/>
                      <a:pt x="3063014" y="397486"/>
                      <a:pt x="3044356" y="397486"/>
                    </a:cubicBezTo>
                    <a:lnTo>
                      <a:pt x="33783" y="397486"/>
                    </a:lnTo>
                    <a:cubicBezTo>
                      <a:pt x="15125" y="397486"/>
                      <a:pt x="0" y="382361"/>
                      <a:pt x="0" y="363703"/>
                    </a:cubicBezTo>
                    <a:lnTo>
                      <a:pt x="0" y="33783"/>
                    </a:lnTo>
                    <a:cubicBezTo>
                      <a:pt x="0" y="15125"/>
                      <a:pt x="15125" y="0"/>
                      <a:pt x="3378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04775"/>
                <a:ext cx="3078139" cy="502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8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418793" y="2905427"/>
            <a:ext cx="3375987" cy="3382739"/>
            <a:chOff x="0" y="0"/>
            <a:chExt cx="6350000" cy="6362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48044" y="-37490"/>
              <a:ext cx="6446076" cy="6446076"/>
            </a:xfrm>
            <a:custGeom>
              <a:avLst/>
              <a:gdLst/>
              <a:ahLst/>
              <a:cxnLst/>
              <a:rect r="r" b="b" t="t" l="l"/>
              <a:pathLst>
                <a:path h="6446076" w="6446076">
                  <a:moveTo>
                    <a:pt x="2100046" y="247180"/>
                  </a:moveTo>
                  <a:cubicBezTo>
                    <a:pt x="2245233" y="65951"/>
                    <a:pt x="2491308" y="0"/>
                    <a:pt x="2707665" y="84366"/>
                  </a:cubicBezTo>
                  <a:lnTo>
                    <a:pt x="3030042" y="210083"/>
                  </a:lnTo>
                  <a:cubicBezTo>
                    <a:pt x="3154159" y="258482"/>
                    <a:pt x="3291929" y="258482"/>
                    <a:pt x="3416046" y="210083"/>
                  </a:cubicBezTo>
                  <a:lnTo>
                    <a:pt x="3738423" y="84366"/>
                  </a:lnTo>
                  <a:cubicBezTo>
                    <a:pt x="3954780" y="0"/>
                    <a:pt x="4200855" y="65951"/>
                    <a:pt x="4346041" y="247180"/>
                  </a:cubicBezTo>
                  <a:lnTo>
                    <a:pt x="4562373" y="517233"/>
                  </a:lnTo>
                  <a:cubicBezTo>
                    <a:pt x="4645668" y="621206"/>
                    <a:pt x="4764984" y="690090"/>
                    <a:pt x="4896676" y="710234"/>
                  </a:cubicBezTo>
                  <a:lnTo>
                    <a:pt x="5238712" y="762558"/>
                  </a:lnTo>
                  <a:cubicBezTo>
                    <a:pt x="5468264" y="797674"/>
                    <a:pt x="5648414" y="977823"/>
                    <a:pt x="5683517" y="1207376"/>
                  </a:cubicBezTo>
                  <a:lnTo>
                    <a:pt x="5735841" y="1549412"/>
                  </a:lnTo>
                  <a:cubicBezTo>
                    <a:pt x="5755983" y="1681101"/>
                    <a:pt x="5824869" y="1800414"/>
                    <a:pt x="5928842" y="1883702"/>
                  </a:cubicBezTo>
                  <a:lnTo>
                    <a:pt x="6198895" y="2100033"/>
                  </a:lnTo>
                  <a:cubicBezTo>
                    <a:pt x="6380137" y="2245220"/>
                    <a:pt x="6446076" y="2491308"/>
                    <a:pt x="6361709" y="2707652"/>
                  </a:cubicBezTo>
                  <a:lnTo>
                    <a:pt x="6236005" y="3030029"/>
                  </a:lnTo>
                  <a:cubicBezTo>
                    <a:pt x="6187605" y="3154150"/>
                    <a:pt x="6187605" y="3291925"/>
                    <a:pt x="6236005" y="3416046"/>
                  </a:cubicBezTo>
                  <a:lnTo>
                    <a:pt x="6361709" y="3738423"/>
                  </a:lnTo>
                  <a:cubicBezTo>
                    <a:pt x="6446076" y="3954780"/>
                    <a:pt x="6380137" y="4200855"/>
                    <a:pt x="6198895" y="4346041"/>
                  </a:cubicBezTo>
                  <a:lnTo>
                    <a:pt x="5928842" y="4562373"/>
                  </a:lnTo>
                  <a:cubicBezTo>
                    <a:pt x="5824869" y="4645661"/>
                    <a:pt x="5755983" y="4764974"/>
                    <a:pt x="5735841" y="4896662"/>
                  </a:cubicBezTo>
                  <a:lnTo>
                    <a:pt x="5683517" y="5238699"/>
                  </a:lnTo>
                  <a:cubicBezTo>
                    <a:pt x="5648401" y="5468252"/>
                    <a:pt x="5468264" y="5648401"/>
                    <a:pt x="5238712" y="5683516"/>
                  </a:cubicBezTo>
                  <a:lnTo>
                    <a:pt x="4896663" y="5735840"/>
                  </a:lnTo>
                  <a:cubicBezTo>
                    <a:pt x="4764975" y="5755985"/>
                    <a:pt x="4645663" y="5824870"/>
                    <a:pt x="4562373" y="5928842"/>
                  </a:cubicBezTo>
                  <a:lnTo>
                    <a:pt x="4346041" y="6198895"/>
                  </a:lnTo>
                  <a:cubicBezTo>
                    <a:pt x="4200855" y="6380137"/>
                    <a:pt x="3954780" y="6446075"/>
                    <a:pt x="3738423" y="6361709"/>
                  </a:cubicBezTo>
                  <a:lnTo>
                    <a:pt x="3416046" y="6235992"/>
                  </a:lnTo>
                  <a:cubicBezTo>
                    <a:pt x="3291929" y="6187593"/>
                    <a:pt x="3154159" y="6187593"/>
                    <a:pt x="3030042" y="6235992"/>
                  </a:cubicBezTo>
                  <a:lnTo>
                    <a:pt x="2707665" y="6361709"/>
                  </a:lnTo>
                  <a:cubicBezTo>
                    <a:pt x="2491308" y="6446075"/>
                    <a:pt x="2245233" y="6380137"/>
                    <a:pt x="2100046" y="6198895"/>
                  </a:cubicBezTo>
                  <a:lnTo>
                    <a:pt x="1883715" y="5928842"/>
                  </a:lnTo>
                  <a:cubicBezTo>
                    <a:pt x="1800425" y="5824870"/>
                    <a:pt x="1681113" y="5755985"/>
                    <a:pt x="1549425" y="5735840"/>
                  </a:cubicBezTo>
                  <a:lnTo>
                    <a:pt x="1207376" y="5683516"/>
                  </a:lnTo>
                  <a:cubicBezTo>
                    <a:pt x="977824" y="5648401"/>
                    <a:pt x="797674" y="5468252"/>
                    <a:pt x="762571" y="5238699"/>
                  </a:cubicBezTo>
                  <a:lnTo>
                    <a:pt x="710247" y="4896662"/>
                  </a:lnTo>
                  <a:cubicBezTo>
                    <a:pt x="690104" y="4764975"/>
                    <a:pt x="621219" y="4645662"/>
                    <a:pt x="517245" y="4562373"/>
                  </a:cubicBezTo>
                  <a:lnTo>
                    <a:pt x="247180" y="4346041"/>
                  </a:lnTo>
                  <a:cubicBezTo>
                    <a:pt x="65951" y="4200855"/>
                    <a:pt x="13" y="3954780"/>
                    <a:pt x="84366" y="3738422"/>
                  </a:cubicBezTo>
                  <a:lnTo>
                    <a:pt x="210071" y="3416045"/>
                  </a:lnTo>
                  <a:cubicBezTo>
                    <a:pt x="258469" y="3291924"/>
                    <a:pt x="258469" y="3154150"/>
                    <a:pt x="210071" y="3030029"/>
                  </a:cubicBezTo>
                  <a:lnTo>
                    <a:pt x="84366" y="2707652"/>
                  </a:lnTo>
                  <a:cubicBezTo>
                    <a:pt x="0" y="2491308"/>
                    <a:pt x="65938" y="2245220"/>
                    <a:pt x="247180" y="2100033"/>
                  </a:cubicBezTo>
                  <a:lnTo>
                    <a:pt x="517233" y="1883702"/>
                  </a:lnTo>
                  <a:cubicBezTo>
                    <a:pt x="621206" y="1800413"/>
                    <a:pt x="690091" y="1681100"/>
                    <a:pt x="710235" y="1549412"/>
                  </a:cubicBezTo>
                  <a:lnTo>
                    <a:pt x="762559" y="1207376"/>
                  </a:lnTo>
                  <a:cubicBezTo>
                    <a:pt x="797661" y="977823"/>
                    <a:pt x="977811" y="797674"/>
                    <a:pt x="1207363" y="762558"/>
                  </a:cubicBezTo>
                  <a:lnTo>
                    <a:pt x="1549413" y="710234"/>
                  </a:lnTo>
                  <a:cubicBezTo>
                    <a:pt x="1681100" y="690089"/>
                    <a:pt x="1800412" y="621204"/>
                    <a:pt x="1883702" y="517232"/>
                  </a:cubicBezTo>
                  <a:close/>
                </a:path>
              </a:pathLst>
            </a:custGeom>
            <a:blipFill>
              <a:blip r:embed="rId7"/>
              <a:stretch>
                <a:fillRect l="-38920" t="0" r="-3892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325355" y="4179963"/>
            <a:ext cx="11766806" cy="261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3100" spc="-68">
                <a:solidFill>
                  <a:srgbClr val="000000"/>
                </a:solidFill>
                <a:latin typeface="มอนตี้ Bold"/>
              </a:rPr>
              <a:t>Los sistemas distribuidos son un conjunto de componentes y máquinas independientes ubicados en diferentes sistemas, que se comunican con el fin de operar como una sola unidad.</a:t>
            </a:r>
          </a:p>
          <a:p>
            <a:pPr algn="l">
              <a:lnSpc>
                <a:spcPts val="409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577459" y="1430346"/>
            <a:ext cx="13133082" cy="177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02"/>
              </a:lnSpc>
              <a:spcBef>
                <a:spcPct val="0"/>
              </a:spcBef>
            </a:pPr>
            <a:r>
              <a:rPr lang="en-US" sz="9287" spc="102">
                <a:solidFill>
                  <a:srgbClr val="000000"/>
                </a:solidFill>
                <a:latin typeface="Ballpoint"/>
              </a:rPr>
              <a:t>¿Qué son los sistemas distribuidos?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25355" y="6704468"/>
            <a:ext cx="11766806" cy="2105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3100" spc="-68">
                <a:solidFill>
                  <a:srgbClr val="000000"/>
                </a:solidFill>
                <a:latin typeface="มอนตี้ Bold"/>
              </a:rPr>
              <a:t>La idea es que al unir distintos componentes que trabajan de forma conjunta, el sistema pueda maximizar los recursos y la información al tiempo que previene fallos: si un sistema falla, no afectará a la disponibilidad del servicio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7" t="-1745" r="-1770" b="-212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0652" y="265385"/>
            <a:ext cx="18059128" cy="9756230"/>
            <a:chOff x="0" y="0"/>
            <a:chExt cx="24078837" cy="1300830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7480" y="566689"/>
              <a:ext cx="23741357" cy="12441617"/>
              <a:chOff x="0" y="0"/>
              <a:chExt cx="6254699" cy="327776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254700" cy="3277764"/>
              </a:xfrm>
              <a:custGeom>
                <a:avLst/>
                <a:gdLst/>
                <a:ahLst/>
                <a:cxnLst/>
                <a:rect r="r" b="b" t="t" l="l"/>
                <a:pathLst>
                  <a:path h="3277764" w="6254700">
                    <a:moveTo>
                      <a:pt x="0" y="0"/>
                    </a:moveTo>
                    <a:lnTo>
                      <a:pt x="6254700" y="0"/>
                    </a:lnTo>
                    <a:lnTo>
                      <a:pt x="6254700" y="3277764"/>
                    </a:lnTo>
                    <a:lnTo>
                      <a:pt x="0" y="3277764"/>
                    </a:lnTo>
                    <a:close/>
                  </a:path>
                </a:pathLst>
              </a:custGeom>
              <a:solidFill>
                <a:srgbClr val="000000">
                  <a:alpha val="34902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6254699" cy="3306339"/>
              </a:xfrm>
              <a:prstGeom prst="rect">
                <a:avLst/>
              </a:prstGeom>
            </p:spPr>
            <p:txBody>
              <a:bodyPr anchor="ctr" rtlCol="false" tIns="51828" lIns="51828" bIns="51828" rIns="51828"/>
              <a:lstStyle/>
              <a:p>
                <a:pPr algn="ctr">
                  <a:lnSpc>
                    <a:spcPts val="1751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64263" cy="12773100"/>
            </a:xfrm>
            <a:custGeom>
              <a:avLst/>
              <a:gdLst/>
              <a:ahLst/>
              <a:cxnLst/>
              <a:rect r="r" b="b" t="t" l="l"/>
              <a:pathLst>
                <a:path h="12773100" w="17164263">
                  <a:moveTo>
                    <a:pt x="0" y="0"/>
                  </a:moveTo>
                  <a:lnTo>
                    <a:pt x="17164263" y="0"/>
                  </a:lnTo>
                  <a:lnTo>
                    <a:pt x="17164263" y="12773100"/>
                  </a:lnTo>
                  <a:lnTo>
                    <a:pt x="0" y="127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53" t="-782" r="-75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01088" y="0"/>
              <a:ext cx="17164263" cy="12773100"/>
            </a:xfrm>
            <a:custGeom>
              <a:avLst/>
              <a:gdLst/>
              <a:ahLst/>
              <a:cxnLst/>
              <a:rect r="r" b="b" t="t" l="l"/>
              <a:pathLst>
                <a:path h="12773100" w="17164263">
                  <a:moveTo>
                    <a:pt x="0" y="0"/>
                  </a:moveTo>
                  <a:lnTo>
                    <a:pt x="17164263" y="0"/>
                  </a:lnTo>
                  <a:lnTo>
                    <a:pt x="17164263" y="12773100"/>
                  </a:lnTo>
                  <a:lnTo>
                    <a:pt x="0" y="127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53" t="-782" r="-7545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4304257" y="4859122"/>
            <a:ext cx="10317457" cy="421536"/>
          </a:xfrm>
          <a:prstGeom prst="line">
            <a:avLst/>
          </a:prstGeom>
          <a:ln cap="rnd" w="857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37923" y="5844233"/>
            <a:ext cx="3537770" cy="240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3799" spc="-121">
                <a:solidFill>
                  <a:srgbClr val="000000"/>
                </a:solidFill>
                <a:latin typeface="มอนตี้ Bold"/>
              </a:rPr>
              <a:t>Ya sea el hardware, el software o los datos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350652" y="3696074"/>
            <a:ext cx="4470960" cy="2361191"/>
          </a:xfrm>
          <a:custGeom>
            <a:avLst/>
            <a:gdLst/>
            <a:ahLst/>
            <a:cxnLst/>
            <a:rect r="r" b="b" t="t" l="l"/>
            <a:pathLst>
              <a:path h="2361191" w="4470960">
                <a:moveTo>
                  <a:pt x="0" y="0"/>
                </a:moveTo>
                <a:lnTo>
                  <a:pt x="4470959" y="0"/>
                </a:lnTo>
                <a:lnTo>
                  <a:pt x="4470959" y="2361191"/>
                </a:lnTo>
                <a:lnTo>
                  <a:pt x="0" y="2361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4187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5641540" y="5027348"/>
            <a:ext cx="3900335" cy="2059835"/>
          </a:xfrm>
          <a:custGeom>
            <a:avLst/>
            <a:gdLst/>
            <a:ahLst/>
            <a:cxnLst/>
            <a:rect r="r" b="b" t="t" l="l"/>
            <a:pathLst>
              <a:path h="2059835" w="3900335">
                <a:moveTo>
                  <a:pt x="0" y="0"/>
                </a:moveTo>
                <a:lnTo>
                  <a:pt x="3900335" y="0"/>
                </a:lnTo>
                <a:lnTo>
                  <a:pt x="3900335" y="2059834"/>
                </a:lnTo>
                <a:lnTo>
                  <a:pt x="0" y="2059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4187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9936061" y="1728654"/>
            <a:ext cx="3814329" cy="2014413"/>
          </a:xfrm>
          <a:custGeom>
            <a:avLst/>
            <a:gdLst/>
            <a:ahLst/>
            <a:cxnLst/>
            <a:rect r="r" b="b" t="t" l="l"/>
            <a:pathLst>
              <a:path h="2014413" w="3814329">
                <a:moveTo>
                  <a:pt x="0" y="0"/>
                </a:moveTo>
                <a:lnTo>
                  <a:pt x="3814329" y="0"/>
                </a:lnTo>
                <a:lnTo>
                  <a:pt x="3814329" y="2014414"/>
                </a:lnTo>
                <a:lnTo>
                  <a:pt x="0" y="201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4187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4005765" y="4266391"/>
            <a:ext cx="4036779" cy="2131893"/>
          </a:xfrm>
          <a:custGeom>
            <a:avLst/>
            <a:gdLst/>
            <a:ahLst/>
            <a:cxnLst/>
            <a:rect r="r" b="b" t="t" l="l"/>
            <a:pathLst>
              <a:path h="2131893" w="4036779">
                <a:moveTo>
                  <a:pt x="0" y="0"/>
                </a:moveTo>
                <a:lnTo>
                  <a:pt x="4036779" y="0"/>
                </a:lnTo>
                <a:lnTo>
                  <a:pt x="4036779" y="2131893"/>
                </a:lnTo>
                <a:lnTo>
                  <a:pt x="0" y="213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4187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405640"/>
            <a:ext cx="3446993" cy="2660442"/>
          </a:xfrm>
          <a:custGeom>
            <a:avLst/>
            <a:gdLst/>
            <a:ahLst/>
            <a:cxnLst/>
            <a:rect r="r" b="b" t="t" l="l"/>
            <a:pathLst>
              <a:path h="2660442" w="3446993">
                <a:moveTo>
                  <a:pt x="0" y="0"/>
                </a:moveTo>
                <a:lnTo>
                  <a:pt x="3446993" y="0"/>
                </a:lnTo>
                <a:lnTo>
                  <a:pt x="3446993" y="2660442"/>
                </a:lnTo>
                <a:lnTo>
                  <a:pt x="0" y="2660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4" t="0" r="-1454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16164" y="3077808"/>
            <a:ext cx="3064532" cy="2192107"/>
          </a:xfrm>
          <a:custGeom>
            <a:avLst/>
            <a:gdLst/>
            <a:ahLst/>
            <a:cxnLst/>
            <a:rect r="r" b="b" t="t" l="l"/>
            <a:pathLst>
              <a:path h="2192107" w="3064532">
                <a:moveTo>
                  <a:pt x="0" y="0"/>
                </a:moveTo>
                <a:lnTo>
                  <a:pt x="3064533" y="0"/>
                </a:lnTo>
                <a:lnTo>
                  <a:pt x="3064533" y="2192107"/>
                </a:lnTo>
                <a:lnTo>
                  <a:pt x="0" y="21921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472" t="0" r="-559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52297" y="5955500"/>
            <a:ext cx="3197867" cy="2189309"/>
          </a:xfrm>
          <a:custGeom>
            <a:avLst/>
            <a:gdLst/>
            <a:ahLst/>
            <a:cxnLst/>
            <a:rect r="r" b="b" t="t" l="l"/>
            <a:pathLst>
              <a:path h="2189309" w="3197867">
                <a:moveTo>
                  <a:pt x="0" y="0"/>
                </a:moveTo>
                <a:lnTo>
                  <a:pt x="3197868" y="0"/>
                </a:lnTo>
                <a:lnTo>
                  <a:pt x="3197868" y="2189310"/>
                </a:lnTo>
                <a:lnTo>
                  <a:pt x="0" y="2189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621715" y="2376021"/>
            <a:ext cx="2637585" cy="2290337"/>
          </a:xfrm>
          <a:custGeom>
            <a:avLst/>
            <a:gdLst/>
            <a:ahLst/>
            <a:cxnLst/>
            <a:rect r="r" b="b" t="t" l="l"/>
            <a:pathLst>
              <a:path h="2290337" w="2637585">
                <a:moveTo>
                  <a:pt x="0" y="0"/>
                </a:moveTo>
                <a:lnTo>
                  <a:pt x="2637585" y="0"/>
                </a:lnTo>
                <a:lnTo>
                  <a:pt x="2637585" y="2290337"/>
                </a:lnTo>
                <a:lnTo>
                  <a:pt x="0" y="22903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117" t="0" r="-14861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9722" y="-91998"/>
            <a:ext cx="12931826" cy="132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8"/>
              </a:lnSpc>
              <a:spcBef>
                <a:spcPct val="0"/>
              </a:spcBef>
            </a:pPr>
            <a:r>
              <a:rPr lang="en-US" sz="7006" spc="77">
                <a:solidFill>
                  <a:srgbClr val="000000"/>
                </a:solidFill>
                <a:latin typeface="Ballpoint"/>
              </a:rPr>
              <a:t>ELEMENTOS DE UN SISTEMA DISTRIBUIDO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4643" y="4131054"/>
            <a:ext cx="3099615" cy="111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4499">
                <a:solidFill>
                  <a:srgbClr val="000000"/>
                </a:solidFill>
                <a:latin typeface="Ballpoint"/>
              </a:rPr>
              <a:t>Uso compartido de recursos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21715" y="4667119"/>
            <a:ext cx="3038615" cy="1017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5314" spc="58">
                <a:solidFill>
                  <a:srgbClr val="000000"/>
                </a:solidFill>
                <a:latin typeface="Ballpoint"/>
              </a:rPr>
              <a:t>Escalabilidad: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27526" y="6881414"/>
            <a:ext cx="4672938" cy="253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3599" spc="-115">
                <a:solidFill>
                  <a:srgbClr val="000000"/>
                </a:solidFill>
                <a:latin typeface="มอนตี้ Bold"/>
              </a:rPr>
              <a:t>Como está diseñado el software para ser desarrollado y compartido entre distintas unidades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112395" y="3456204"/>
            <a:ext cx="3537770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3499" spc="-195">
                <a:solidFill>
                  <a:srgbClr val="000000"/>
                </a:solidFill>
                <a:latin typeface="มอนตี้ Bold"/>
              </a:rPr>
              <a:t>Varias máquinas pueden procesar la misma función al mismo tiempo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44385" y="5650764"/>
            <a:ext cx="3099615" cy="74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5399">
                <a:solidFill>
                  <a:srgbClr val="000000"/>
                </a:solidFill>
                <a:latin typeface="Ballpoint"/>
              </a:rPr>
              <a:t>Flexibilidad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14478" y="2330287"/>
            <a:ext cx="3099615" cy="74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5399">
                <a:solidFill>
                  <a:srgbClr val="000000"/>
                </a:solidFill>
                <a:latin typeface="Ballpoint"/>
              </a:rPr>
              <a:t>Simultaneidad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05765" y="6379234"/>
            <a:ext cx="4036779" cy="328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499" spc="-195">
                <a:solidFill>
                  <a:srgbClr val="000000"/>
                </a:solidFill>
                <a:latin typeface="มอนตี้ Bold"/>
              </a:rPr>
              <a:t>Como se multiplica la capacidad de computación y procesamiento cuando se extiende a muchas máquinas</a:t>
            </a:r>
          </a:p>
          <a:p>
            <a:pPr algn="ctr">
              <a:lnSpc>
                <a:spcPts val="367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7" t="-1745" r="-1770" b="-212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8872" y="402543"/>
            <a:ext cx="18059128" cy="9756230"/>
            <a:chOff x="0" y="0"/>
            <a:chExt cx="24078837" cy="1300830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37480" y="566689"/>
              <a:ext cx="23741357" cy="12441617"/>
              <a:chOff x="0" y="0"/>
              <a:chExt cx="6254699" cy="327776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254700" cy="3277764"/>
              </a:xfrm>
              <a:custGeom>
                <a:avLst/>
                <a:gdLst/>
                <a:ahLst/>
                <a:cxnLst/>
                <a:rect r="r" b="b" t="t" l="l"/>
                <a:pathLst>
                  <a:path h="3277764" w="6254700">
                    <a:moveTo>
                      <a:pt x="0" y="0"/>
                    </a:moveTo>
                    <a:lnTo>
                      <a:pt x="6254700" y="0"/>
                    </a:lnTo>
                    <a:lnTo>
                      <a:pt x="6254700" y="3277764"/>
                    </a:lnTo>
                    <a:lnTo>
                      <a:pt x="0" y="3277764"/>
                    </a:lnTo>
                    <a:close/>
                  </a:path>
                </a:pathLst>
              </a:custGeom>
              <a:solidFill>
                <a:srgbClr val="000000">
                  <a:alpha val="34902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6254699" cy="3306339"/>
              </a:xfrm>
              <a:prstGeom prst="rect">
                <a:avLst/>
              </a:prstGeom>
            </p:spPr>
            <p:txBody>
              <a:bodyPr anchor="ctr" rtlCol="false" tIns="51828" lIns="51828" bIns="51828" rIns="51828"/>
              <a:lstStyle/>
              <a:p>
                <a:pPr algn="ctr">
                  <a:lnSpc>
                    <a:spcPts val="1751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64263" cy="12773100"/>
            </a:xfrm>
            <a:custGeom>
              <a:avLst/>
              <a:gdLst/>
              <a:ahLst/>
              <a:cxnLst/>
              <a:rect r="r" b="b" t="t" l="l"/>
              <a:pathLst>
                <a:path h="12773100" w="17164263">
                  <a:moveTo>
                    <a:pt x="0" y="0"/>
                  </a:moveTo>
                  <a:lnTo>
                    <a:pt x="17164263" y="0"/>
                  </a:lnTo>
                  <a:lnTo>
                    <a:pt x="17164263" y="12773100"/>
                  </a:lnTo>
                  <a:lnTo>
                    <a:pt x="0" y="127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53" t="-782" r="-75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701088" y="0"/>
              <a:ext cx="17164263" cy="12773100"/>
            </a:xfrm>
            <a:custGeom>
              <a:avLst/>
              <a:gdLst/>
              <a:ahLst/>
              <a:cxnLst/>
              <a:rect r="r" b="b" t="t" l="l"/>
              <a:pathLst>
                <a:path h="12773100" w="17164263">
                  <a:moveTo>
                    <a:pt x="0" y="0"/>
                  </a:moveTo>
                  <a:lnTo>
                    <a:pt x="17164263" y="0"/>
                  </a:lnTo>
                  <a:lnTo>
                    <a:pt x="17164263" y="12773100"/>
                  </a:lnTo>
                  <a:lnTo>
                    <a:pt x="0" y="127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53" t="-782" r="-7545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V="true">
            <a:off x="4516416" y="4679627"/>
            <a:ext cx="11546772" cy="136633"/>
          </a:xfrm>
          <a:prstGeom prst="line">
            <a:avLst/>
          </a:prstGeom>
          <a:ln cap="rnd" w="85725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5800837"/>
            <a:ext cx="5228892" cy="329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3899" spc="-124">
                <a:solidFill>
                  <a:srgbClr val="000000"/>
                </a:solidFill>
                <a:latin typeface="มอนตี้ Bold"/>
              </a:rPr>
              <a:t>Con qué facilidad y rapidez se pueden detectar y recuperar fallos en distintas partes del sistema</a:t>
            </a:r>
          </a:p>
          <a:p>
            <a:pPr algn="ctr">
              <a:lnSpc>
                <a:spcPts val="487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350652" y="3516710"/>
            <a:ext cx="4810589" cy="2540555"/>
          </a:xfrm>
          <a:custGeom>
            <a:avLst/>
            <a:gdLst/>
            <a:ahLst/>
            <a:cxnLst/>
            <a:rect r="r" b="b" t="t" l="l"/>
            <a:pathLst>
              <a:path h="2540555" w="4810589">
                <a:moveTo>
                  <a:pt x="0" y="0"/>
                </a:moveTo>
                <a:lnTo>
                  <a:pt x="4810588" y="0"/>
                </a:lnTo>
                <a:lnTo>
                  <a:pt x="4810588" y="2540555"/>
                </a:lnTo>
                <a:lnTo>
                  <a:pt x="0" y="2540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4187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0408718" y="1602611"/>
            <a:ext cx="4475669" cy="2363678"/>
          </a:xfrm>
          <a:custGeom>
            <a:avLst/>
            <a:gdLst/>
            <a:ahLst/>
            <a:cxnLst/>
            <a:rect r="r" b="b" t="t" l="l"/>
            <a:pathLst>
              <a:path h="2363678" w="4475669">
                <a:moveTo>
                  <a:pt x="0" y="0"/>
                </a:moveTo>
                <a:lnTo>
                  <a:pt x="4475669" y="0"/>
                </a:lnTo>
                <a:lnTo>
                  <a:pt x="4475669" y="2363678"/>
                </a:lnTo>
                <a:lnTo>
                  <a:pt x="0" y="2363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4187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16565" y="4625279"/>
            <a:ext cx="3051158" cy="3051158"/>
          </a:xfrm>
          <a:custGeom>
            <a:avLst/>
            <a:gdLst/>
            <a:ahLst/>
            <a:cxnLst/>
            <a:rect r="r" b="b" t="t" l="l"/>
            <a:pathLst>
              <a:path h="3051158" w="3051158">
                <a:moveTo>
                  <a:pt x="0" y="0"/>
                </a:moveTo>
                <a:lnTo>
                  <a:pt x="3051158" y="0"/>
                </a:lnTo>
                <a:lnTo>
                  <a:pt x="3051158" y="3051159"/>
                </a:lnTo>
                <a:lnTo>
                  <a:pt x="0" y="3051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280355" y="5829412"/>
            <a:ext cx="5518060" cy="3902554"/>
          </a:xfrm>
          <a:custGeom>
            <a:avLst/>
            <a:gdLst/>
            <a:ahLst/>
            <a:cxnLst/>
            <a:rect r="r" b="b" t="t" l="l"/>
            <a:pathLst>
              <a:path h="3902554" w="5518060">
                <a:moveTo>
                  <a:pt x="0" y="0"/>
                </a:moveTo>
                <a:lnTo>
                  <a:pt x="5518060" y="0"/>
                </a:lnTo>
                <a:lnTo>
                  <a:pt x="5518060" y="3902555"/>
                </a:lnTo>
                <a:lnTo>
                  <a:pt x="0" y="3902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0652" y="269677"/>
            <a:ext cx="12931826" cy="132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8"/>
              </a:lnSpc>
              <a:spcBef>
                <a:spcPct val="0"/>
              </a:spcBef>
            </a:pPr>
            <a:r>
              <a:rPr lang="en-US" sz="7006" spc="77">
                <a:solidFill>
                  <a:srgbClr val="000000"/>
                </a:solidFill>
                <a:latin typeface="Ballpoint"/>
              </a:rPr>
              <a:t>ELEMENTOS DE UN SISTEMA DISTRIBUIDO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138" y="3961452"/>
            <a:ext cx="3099615" cy="139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5599">
                <a:solidFill>
                  <a:srgbClr val="000000"/>
                </a:solidFill>
                <a:latin typeface="Ballpoint"/>
              </a:rPr>
              <a:t>Tolerancia a fallos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74154" y="2188884"/>
            <a:ext cx="3744797" cy="81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3"/>
              </a:lnSpc>
            </a:pPr>
            <a:r>
              <a:rPr lang="en-US" sz="5899">
                <a:solidFill>
                  <a:srgbClr val="000000"/>
                </a:solidFill>
                <a:latin typeface="Ballpoint"/>
              </a:rPr>
              <a:t>Transparencia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80355" y="3661086"/>
            <a:ext cx="4782834" cy="199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3"/>
              </a:lnSpc>
            </a:pPr>
            <a:r>
              <a:rPr lang="en-US" sz="3475" spc="-218">
                <a:solidFill>
                  <a:srgbClr val="000000"/>
                </a:solidFill>
                <a:latin typeface="มอนตี้ Bold"/>
              </a:rPr>
              <a:t>Cuanto acceso tiene un nodo para localizar y comunicarse con otros nodos en el sistema.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0893" t="0" r="-7594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7754" y="657396"/>
            <a:ext cx="3905763" cy="4375091"/>
          </a:xfrm>
          <a:custGeom>
            <a:avLst/>
            <a:gdLst/>
            <a:ahLst/>
            <a:cxnLst/>
            <a:rect r="r" b="b" t="t" l="l"/>
            <a:pathLst>
              <a:path h="4375091" w="3905763">
                <a:moveTo>
                  <a:pt x="0" y="0"/>
                </a:moveTo>
                <a:lnTo>
                  <a:pt x="3905763" y="0"/>
                </a:lnTo>
                <a:lnTo>
                  <a:pt x="3905763" y="4375091"/>
                </a:lnTo>
                <a:lnTo>
                  <a:pt x="0" y="4375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42038" y="1091743"/>
            <a:ext cx="7898496" cy="10197296"/>
            <a:chOff x="0" y="0"/>
            <a:chExt cx="10531327" cy="1359639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66151" y="470989"/>
              <a:ext cx="10265176" cy="13125406"/>
              <a:chOff x="0" y="0"/>
              <a:chExt cx="2697119" cy="34486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97119" cy="3448629"/>
              </a:xfrm>
              <a:custGeom>
                <a:avLst/>
                <a:gdLst/>
                <a:ahLst/>
                <a:cxnLst/>
                <a:rect r="r" b="b" t="t" l="l"/>
                <a:pathLst>
                  <a:path h="3448629" w="2697119">
                    <a:moveTo>
                      <a:pt x="0" y="0"/>
                    </a:moveTo>
                    <a:lnTo>
                      <a:pt x="2697119" y="0"/>
                    </a:lnTo>
                    <a:lnTo>
                      <a:pt x="2697119" y="3448629"/>
                    </a:lnTo>
                    <a:lnTo>
                      <a:pt x="0" y="3448629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2697119" cy="347720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1751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92903" cy="6858333"/>
            </a:xfrm>
            <a:custGeom>
              <a:avLst/>
              <a:gdLst/>
              <a:ahLst/>
              <a:cxnLst/>
              <a:rect r="r" b="b" t="t" l="l"/>
              <a:pathLst>
                <a:path h="6858333" w="10292903">
                  <a:moveTo>
                    <a:pt x="0" y="0"/>
                  </a:moveTo>
                  <a:lnTo>
                    <a:pt x="10292903" y="0"/>
                  </a:lnTo>
                  <a:lnTo>
                    <a:pt x="10292903" y="6858333"/>
                  </a:lnTo>
                  <a:lnTo>
                    <a:pt x="0" y="6858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64" t="-4660" r="-806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19439"/>
              <a:ext cx="10292903" cy="6557405"/>
            </a:xfrm>
            <a:custGeom>
              <a:avLst/>
              <a:gdLst/>
              <a:ahLst/>
              <a:cxnLst/>
              <a:rect r="r" b="b" t="t" l="l"/>
              <a:pathLst>
                <a:path h="6557405" w="10292903">
                  <a:moveTo>
                    <a:pt x="0" y="0"/>
                  </a:moveTo>
                  <a:lnTo>
                    <a:pt x="10292903" y="0"/>
                  </a:lnTo>
                  <a:lnTo>
                    <a:pt x="10292903" y="6557405"/>
                  </a:lnTo>
                  <a:lnTo>
                    <a:pt x="0" y="6557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095" t="-7539" r="-7133" b="-192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72372">
            <a:off x="12368049" y="1892234"/>
            <a:ext cx="1093431" cy="462527"/>
            <a:chOff x="0" y="0"/>
            <a:chExt cx="1457908" cy="616703"/>
          </a:xfrm>
        </p:grpSpPr>
        <p:sp>
          <p:nvSpPr>
            <p:cNvPr name="Freeform 11" id="11"/>
            <p:cNvSpPr/>
            <p:nvPr/>
          </p:nvSpPr>
          <p:spPr>
            <a:xfrm flipH="false" flipV="false" rot="-80079">
              <a:off x="797313" y="7531"/>
              <a:ext cx="653677" cy="601641"/>
            </a:xfrm>
            <a:custGeom>
              <a:avLst/>
              <a:gdLst/>
              <a:ahLst/>
              <a:cxnLst/>
              <a:rect r="r" b="b" t="t" l="l"/>
              <a:pathLst>
                <a:path h="601641" w="653677">
                  <a:moveTo>
                    <a:pt x="0" y="0"/>
                  </a:moveTo>
                  <a:lnTo>
                    <a:pt x="653677" y="0"/>
                  </a:lnTo>
                  <a:lnTo>
                    <a:pt x="653677" y="601641"/>
                  </a:lnTo>
                  <a:lnTo>
                    <a:pt x="0" y="601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08444" t="-27825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-80079">
              <a:off x="6918" y="7531"/>
              <a:ext cx="653677" cy="601641"/>
            </a:xfrm>
            <a:custGeom>
              <a:avLst/>
              <a:gdLst/>
              <a:ahLst/>
              <a:cxnLst/>
              <a:rect r="r" b="b" t="t" l="l"/>
              <a:pathLst>
                <a:path h="601641" w="653677">
                  <a:moveTo>
                    <a:pt x="653677" y="0"/>
                  </a:moveTo>
                  <a:lnTo>
                    <a:pt x="0" y="0"/>
                  </a:lnTo>
                  <a:lnTo>
                    <a:pt x="0" y="601641"/>
                  </a:lnTo>
                  <a:lnTo>
                    <a:pt x="653677" y="601641"/>
                  </a:lnTo>
                  <a:lnTo>
                    <a:pt x="65367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08444" t="-27825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0">
            <a:off x="774483" y="657396"/>
            <a:ext cx="3905763" cy="4375091"/>
          </a:xfrm>
          <a:custGeom>
            <a:avLst/>
            <a:gdLst/>
            <a:ahLst/>
            <a:cxnLst/>
            <a:rect r="r" b="b" t="t" l="l"/>
            <a:pathLst>
              <a:path h="4375091" w="3905763">
                <a:moveTo>
                  <a:pt x="3905763" y="0"/>
                </a:moveTo>
                <a:lnTo>
                  <a:pt x="0" y="0"/>
                </a:lnTo>
                <a:lnTo>
                  <a:pt x="0" y="4375091"/>
                </a:lnTo>
                <a:lnTo>
                  <a:pt x="3905763" y="4375091"/>
                </a:lnTo>
                <a:lnTo>
                  <a:pt x="39057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2863" y="1091743"/>
            <a:ext cx="7898496" cy="10197296"/>
            <a:chOff x="0" y="0"/>
            <a:chExt cx="10531327" cy="1359639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266151" y="470989"/>
              <a:ext cx="10265176" cy="13125406"/>
              <a:chOff x="0" y="0"/>
              <a:chExt cx="2697119" cy="344862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697119" cy="3448629"/>
              </a:xfrm>
              <a:custGeom>
                <a:avLst/>
                <a:gdLst/>
                <a:ahLst/>
                <a:cxnLst/>
                <a:rect r="r" b="b" t="t" l="l"/>
                <a:pathLst>
                  <a:path h="3448629" w="2697119">
                    <a:moveTo>
                      <a:pt x="0" y="0"/>
                    </a:moveTo>
                    <a:lnTo>
                      <a:pt x="2697119" y="0"/>
                    </a:lnTo>
                    <a:lnTo>
                      <a:pt x="2697119" y="3448629"/>
                    </a:lnTo>
                    <a:lnTo>
                      <a:pt x="0" y="3448629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2697119" cy="347720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1751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92903" cy="6858333"/>
            </a:xfrm>
            <a:custGeom>
              <a:avLst/>
              <a:gdLst/>
              <a:ahLst/>
              <a:cxnLst/>
              <a:rect r="r" b="b" t="t" l="l"/>
              <a:pathLst>
                <a:path h="6858333" w="10292903">
                  <a:moveTo>
                    <a:pt x="0" y="0"/>
                  </a:moveTo>
                  <a:lnTo>
                    <a:pt x="10292903" y="0"/>
                  </a:lnTo>
                  <a:lnTo>
                    <a:pt x="10292903" y="6858333"/>
                  </a:lnTo>
                  <a:lnTo>
                    <a:pt x="0" y="6858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64" t="-4660" r="-8063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19439"/>
              <a:ext cx="10292903" cy="6557405"/>
            </a:xfrm>
            <a:custGeom>
              <a:avLst/>
              <a:gdLst/>
              <a:ahLst/>
              <a:cxnLst/>
              <a:rect r="r" b="b" t="t" l="l"/>
              <a:pathLst>
                <a:path h="6557405" w="10292903">
                  <a:moveTo>
                    <a:pt x="0" y="0"/>
                  </a:moveTo>
                  <a:lnTo>
                    <a:pt x="10292903" y="0"/>
                  </a:lnTo>
                  <a:lnTo>
                    <a:pt x="10292903" y="6557405"/>
                  </a:lnTo>
                  <a:lnTo>
                    <a:pt x="0" y="6557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095" t="-7539" r="-7133" b="-192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72372">
            <a:off x="4684994" y="1892234"/>
            <a:ext cx="1093431" cy="462527"/>
            <a:chOff x="0" y="0"/>
            <a:chExt cx="1457908" cy="616703"/>
          </a:xfrm>
        </p:grpSpPr>
        <p:sp>
          <p:nvSpPr>
            <p:cNvPr name="Freeform 21" id="21"/>
            <p:cNvSpPr/>
            <p:nvPr/>
          </p:nvSpPr>
          <p:spPr>
            <a:xfrm flipH="false" flipV="false" rot="-80079">
              <a:off x="797313" y="7531"/>
              <a:ext cx="653677" cy="601641"/>
            </a:xfrm>
            <a:custGeom>
              <a:avLst/>
              <a:gdLst/>
              <a:ahLst/>
              <a:cxnLst/>
              <a:rect r="r" b="b" t="t" l="l"/>
              <a:pathLst>
                <a:path h="601641" w="653677">
                  <a:moveTo>
                    <a:pt x="0" y="0"/>
                  </a:moveTo>
                  <a:lnTo>
                    <a:pt x="653677" y="0"/>
                  </a:lnTo>
                  <a:lnTo>
                    <a:pt x="653677" y="601641"/>
                  </a:lnTo>
                  <a:lnTo>
                    <a:pt x="0" y="601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08444" t="-27825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-80079">
              <a:off x="6918" y="7531"/>
              <a:ext cx="653677" cy="601641"/>
            </a:xfrm>
            <a:custGeom>
              <a:avLst/>
              <a:gdLst/>
              <a:ahLst/>
              <a:cxnLst/>
              <a:rect r="r" b="b" t="t" l="l"/>
              <a:pathLst>
                <a:path h="601641" w="653677">
                  <a:moveTo>
                    <a:pt x="653677" y="0"/>
                  </a:moveTo>
                  <a:lnTo>
                    <a:pt x="0" y="0"/>
                  </a:lnTo>
                  <a:lnTo>
                    <a:pt x="0" y="601641"/>
                  </a:lnTo>
                  <a:lnTo>
                    <a:pt x="653677" y="601641"/>
                  </a:lnTo>
                  <a:lnTo>
                    <a:pt x="653677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08444" t="-27825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733235" y="1978556"/>
            <a:ext cx="6363058" cy="225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5"/>
              </a:lnSpc>
              <a:spcBef>
                <a:spcPct val="0"/>
              </a:spcBef>
            </a:pPr>
            <a:r>
              <a:rPr lang="en-US" sz="11797" spc="129">
                <a:solidFill>
                  <a:srgbClr val="000000"/>
                </a:solidFill>
                <a:latin typeface="Ballpoint"/>
              </a:rPr>
              <a:t>DESVENTAJAS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30044" y="3978596"/>
            <a:ext cx="6769440" cy="629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7477" indent="-378739" lvl="1">
              <a:lnSpc>
                <a:spcPts val="5403"/>
              </a:lnSpc>
              <a:buAutoNum type="arabicPeriod" startAt="1"/>
            </a:pPr>
            <a:r>
              <a:rPr lang="en-US" sz="3508">
                <a:solidFill>
                  <a:srgbClr val="000000"/>
                </a:solidFill>
                <a:latin typeface="Cakerolli Bold"/>
              </a:rPr>
              <a:t>Los sistemas distribuidos tienen un sistema impredecible.</a:t>
            </a:r>
          </a:p>
          <a:p>
            <a:pPr algn="l" marL="757477" indent="-378739" lvl="1">
              <a:lnSpc>
                <a:spcPts val="5403"/>
              </a:lnSpc>
              <a:buAutoNum type="arabicPeriod" startAt="1"/>
            </a:pPr>
            <a:r>
              <a:rPr lang="en-US" sz="3508">
                <a:solidFill>
                  <a:srgbClr val="000000"/>
                </a:solidFill>
                <a:latin typeface="Cakerolli Bold"/>
              </a:rPr>
              <a:t>Puede accederse al sistema desde varias computadoras diferentes, y el trafico en la red, puede estar sujeto a escuchas indeseadas</a:t>
            </a:r>
          </a:p>
          <a:p>
            <a:pPr algn="ctr">
              <a:lnSpc>
                <a:spcPts val="4356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050180" y="2048093"/>
            <a:ext cx="6363058" cy="225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5"/>
              </a:lnSpc>
              <a:spcBef>
                <a:spcPct val="0"/>
              </a:spcBef>
            </a:pPr>
            <a:r>
              <a:rPr lang="en-US" sz="11797" spc="129">
                <a:solidFill>
                  <a:srgbClr val="000000"/>
                </a:solidFill>
                <a:latin typeface="Ballpoint"/>
              </a:rPr>
              <a:t>VENTAJAS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38320" y="3949621"/>
            <a:ext cx="5947582" cy="581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993" indent="-350997" lvl="1">
              <a:lnSpc>
                <a:spcPts val="5007"/>
              </a:lnSpc>
              <a:buAutoNum type="arabicPeriod" startAt="1"/>
            </a:pPr>
            <a:r>
              <a:rPr lang="en-US" sz="3251">
                <a:solidFill>
                  <a:srgbClr val="000000"/>
                </a:solidFill>
                <a:latin typeface="Cakerolli Bold"/>
              </a:rPr>
              <a:t>La economía.</a:t>
            </a:r>
          </a:p>
          <a:p>
            <a:pPr algn="l" marL="701993" indent="-350997" lvl="1">
              <a:lnSpc>
                <a:spcPts val="5007"/>
              </a:lnSpc>
              <a:buAutoNum type="arabicPeriod" startAt="1"/>
            </a:pPr>
            <a:r>
              <a:rPr lang="en-US" sz="3251">
                <a:solidFill>
                  <a:srgbClr val="000000"/>
                </a:solidFill>
                <a:latin typeface="Cakerolli Bold"/>
              </a:rPr>
              <a:t>Velocidad.</a:t>
            </a:r>
          </a:p>
          <a:p>
            <a:pPr algn="l" marL="701993" indent="-350997" lvl="1">
              <a:lnSpc>
                <a:spcPts val="5007"/>
              </a:lnSpc>
              <a:buAutoNum type="arabicPeriod" startAt="1"/>
            </a:pPr>
            <a:r>
              <a:rPr lang="en-US" sz="3251">
                <a:solidFill>
                  <a:srgbClr val="000000"/>
                </a:solidFill>
                <a:latin typeface="Cakerolli Bold"/>
              </a:rPr>
              <a:t>Confiabilidad. </a:t>
            </a:r>
          </a:p>
          <a:p>
            <a:pPr algn="l" marL="701993" indent="-350997" lvl="1">
              <a:lnSpc>
                <a:spcPts val="5007"/>
              </a:lnSpc>
              <a:buAutoNum type="arabicPeriod" startAt="1"/>
            </a:pPr>
            <a:r>
              <a:rPr lang="en-US" sz="3251">
                <a:solidFill>
                  <a:srgbClr val="000000"/>
                </a:solidFill>
                <a:latin typeface="Cakerolli Bold"/>
              </a:rPr>
              <a:t>Crecimiento.</a:t>
            </a:r>
          </a:p>
          <a:p>
            <a:pPr algn="l" marL="701993" indent="-350997" lvl="1">
              <a:lnSpc>
                <a:spcPts val="5007"/>
              </a:lnSpc>
              <a:buAutoNum type="arabicPeriod" startAt="1"/>
            </a:pPr>
            <a:r>
              <a:rPr lang="en-US" sz="3251">
                <a:solidFill>
                  <a:srgbClr val="000000"/>
                </a:solidFill>
                <a:latin typeface="Cakerolli Bold"/>
              </a:rPr>
              <a:t>Distribución.</a:t>
            </a:r>
          </a:p>
          <a:p>
            <a:pPr algn="l" marL="701993" indent="-350997" lvl="1">
              <a:lnSpc>
                <a:spcPts val="5007"/>
              </a:lnSpc>
              <a:buAutoNum type="arabicPeriod" startAt="1"/>
            </a:pPr>
            <a:r>
              <a:rPr lang="en-US" sz="3251">
                <a:solidFill>
                  <a:srgbClr val="000000"/>
                </a:solidFill>
                <a:latin typeface="Cakerolli Bold"/>
              </a:rPr>
              <a:t>Compartir datos.</a:t>
            </a:r>
          </a:p>
          <a:p>
            <a:pPr algn="l" marL="701993" indent="-350997" lvl="1">
              <a:lnSpc>
                <a:spcPts val="5007"/>
              </a:lnSpc>
              <a:buAutoNum type="arabicPeriod" startAt="1"/>
            </a:pPr>
            <a:r>
              <a:rPr lang="en-US" sz="3251">
                <a:solidFill>
                  <a:srgbClr val="000000"/>
                </a:solidFill>
                <a:latin typeface="Cakerolli Bold"/>
              </a:rPr>
              <a:t>Comunicaciones.</a:t>
            </a:r>
          </a:p>
          <a:p>
            <a:pPr algn="l" marL="701993" indent="-350997" lvl="1">
              <a:lnSpc>
                <a:spcPts val="5007"/>
              </a:lnSpc>
              <a:buAutoNum type="arabicPeriod" startAt="1"/>
            </a:pPr>
            <a:r>
              <a:rPr lang="en-US" sz="3251">
                <a:solidFill>
                  <a:srgbClr val="000000"/>
                </a:solidFill>
                <a:latin typeface="Cakerolli Bold"/>
              </a:rPr>
              <a:t>Flexibilidad.</a:t>
            </a:r>
          </a:p>
          <a:p>
            <a:pPr algn="ctr">
              <a:lnSpc>
                <a:spcPts val="454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7" t="-1745" r="-1770" b="-212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66091" y="1472293"/>
            <a:ext cx="23358334" cy="7559606"/>
          </a:xfrm>
          <a:custGeom>
            <a:avLst/>
            <a:gdLst/>
            <a:ahLst/>
            <a:cxnLst/>
            <a:rect r="r" b="b" t="t" l="l"/>
            <a:pathLst>
              <a:path h="7559606" w="23358334">
                <a:moveTo>
                  <a:pt x="0" y="0"/>
                </a:moveTo>
                <a:lnTo>
                  <a:pt x="23358334" y="0"/>
                </a:lnTo>
                <a:lnTo>
                  <a:pt x="23358334" y="7559607"/>
                </a:lnTo>
                <a:lnTo>
                  <a:pt x="0" y="755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7881" y="424745"/>
            <a:ext cx="9333309" cy="2095098"/>
            <a:chOff x="0" y="0"/>
            <a:chExt cx="12444412" cy="2793464"/>
          </a:xfrm>
        </p:grpSpPr>
        <p:sp>
          <p:nvSpPr>
            <p:cNvPr name="Freeform 5" id="5"/>
            <p:cNvSpPr/>
            <p:nvPr/>
          </p:nvSpPr>
          <p:spPr>
            <a:xfrm flipH="true" flipV="false" rot="-16184">
              <a:off x="6369" y="29248"/>
              <a:ext cx="12431674" cy="2734968"/>
            </a:xfrm>
            <a:custGeom>
              <a:avLst/>
              <a:gdLst/>
              <a:ahLst/>
              <a:cxnLst/>
              <a:rect r="r" b="b" t="t" l="l"/>
              <a:pathLst>
                <a:path h="2734968" w="12431674">
                  <a:moveTo>
                    <a:pt x="12431674" y="0"/>
                  </a:moveTo>
                  <a:lnTo>
                    <a:pt x="0" y="0"/>
                  </a:lnTo>
                  <a:lnTo>
                    <a:pt x="0" y="2734968"/>
                  </a:lnTo>
                  <a:lnTo>
                    <a:pt x="12431674" y="2734968"/>
                  </a:lnTo>
                  <a:lnTo>
                    <a:pt x="1243167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898581" y="263978"/>
              <a:ext cx="11255059" cy="2143241"/>
              <a:chOff x="0" y="0"/>
              <a:chExt cx="2511280" cy="478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11280" cy="478210"/>
              </a:xfrm>
              <a:custGeom>
                <a:avLst/>
                <a:gdLst/>
                <a:ahLst/>
                <a:cxnLst/>
                <a:rect r="r" b="b" t="t" l="l"/>
                <a:pathLst>
                  <a:path h="478210" w="2511280">
                    <a:moveTo>
                      <a:pt x="41409" y="0"/>
                    </a:moveTo>
                    <a:lnTo>
                      <a:pt x="2469871" y="0"/>
                    </a:lnTo>
                    <a:cubicBezTo>
                      <a:pt x="2480853" y="0"/>
                      <a:pt x="2491386" y="4363"/>
                      <a:pt x="2499152" y="12128"/>
                    </a:cubicBezTo>
                    <a:cubicBezTo>
                      <a:pt x="2506917" y="19894"/>
                      <a:pt x="2511280" y="30427"/>
                      <a:pt x="2511280" y="41409"/>
                    </a:cubicBezTo>
                    <a:lnTo>
                      <a:pt x="2511280" y="436800"/>
                    </a:lnTo>
                    <a:cubicBezTo>
                      <a:pt x="2511280" y="459670"/>
                      <a:pt x="2492740" y="478210"/>
                      <a:pt x="2469871" y="478210"/>
                    </a:cubicBezTo>
                    <a:lnTo>
                      <a:pt x="41409" y="478210"/>
                    </a:lnTo>
                    <a:cubicBezTo>
                      <a:pt x="18540" y="478210"/>
                      <a:pt x="0" y="459670"/>
                      <a:pt x="0" y="436800"/>
                    </a:cubicBezTo>
                    <a:lnTo>
                      <a:pt x="0" y="41409"/>
                    </a:lnTo>
                    <a:cubicBezTo>
                      <a:pt x="0" y="18540"/>
                      <a:pt x="18540" y="0"/>
                      <a:pt x="4140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04775"/>
                <a:ext cx="2511280" cy="5829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8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9144000" y="2914867"/>
            <a:ext cx="8347249" cy="4674459"/>
          </a:xfrm>
          <a:custGeom>
            <a:avLst/>
            <a:gdLst/>
            <a:ahLst/>
            <a:cxnLst/>
            <a:rect r="r" b="b" t="t" l="l"/>
            <a:pathLst>
              <a:path h="4674459" w="8347249">
                <a:moveTo>
                  <a:pt x="0" y="0"/>
                </a:moveTo>
                <a:lnTo>
                  <a:pt x="8347249" y="0"/>
                </a:lnTo>
                <a:lnTo>
                  <a:pt x="8347249" y="4674459"/>
                </a:lnTo>
                <a:lnTo>
                  <a:pt x="0" y="4674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2267" y="3509581"/>
            <a:ext cx="8180809" cy="5010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3"/>
              </a:lnSpc>
            </a:pPr>
            <a:r>
              <a:rPr lang="en-US" sz="3699" spc="-81">
                <a:solidFill>
                  <a:srgbClr val="000000"/>
                </a:solidFill>
                <a:latin typeface="มอนตี้ Bold"/>
              </a:rPr>
              <a:t>WI-FI: Conexión inalámbrica de dispositivos y equipos que se encuentran en una red</a:t>
            </a:r>
          </a:p>
          <a:p>
            <a:pPr algn="l">
              <a:lnSpc>
                <a:spcPts val="4883"/>
              </a:lnSpc>
            </a:pPr>
          </a:p>
          <a:p>
            <a:pPr algn="l">
              <a:lnSpc>
                <a:spcPts val="4883"/>
              </a:lnSpc>
            </a:pPr>
            <a:r>
              <a:rPr lang="en-US" sz="3699" spc="-81">
                <a:solidFill>
                  <a:srgbClr val="000000"/>
                </a:solidFill>
                <a:latin typeface="มอนตี้ Bold"/>
              </a:rPr>
              <a:t>ETHERNET: Nos permite conectar nuestro ordenador al router o a cualquier otro dispositivo de forma directa con un cable.</a:t>
            </a:r>
          </a:p>
        </p:txBody>
      </p:sp>
      <p:sp>
        <p:nvSpPr>
          <p:cNvPr name="TextBox 11" id="11"/>
          <p:cNvSpPr txBox="true"/>
          <p:nvPr/>
        </p:nvSpPr>
        <p:spPr>
          <a:xfrm rot="-17149">
            <a:off x="989041" y="784459"/>
            <a:ext cx="8670989" cy="156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3"/>
              </a:lnSpc>
            </a:pPr>
            <a:r>
              <a:rPr lang="en-US" sz="7254" spc="79">
                <a:solidFill>
                  <a:srgbClr val="000000"/>
                </a:solidFill>
                <a:latin typeface="Ballpoint"/>
              </a:rPr>
              <a:t>Formas de conectar n computadoras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7" t="-1745" r="-1770" b="-2125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4283" y="494543"/>
            <a:ext cx="17030428" cy="9200487"/>
            <a:chOff x="0" y="0"/>
            <a:chExt cx="22707237" cy="122673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18256" y="534409"/>
              <a:ext cx="22388981" cy="11732907"/>
              <a:chOff x="0" y="0"/>
              <a:chExt cx="6254699" cy="327776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254700" cy="3277764"/>
              </a:xfrm>
              <a:custGeom>
                <a:avLst/>
                <a:gdLst/>
                <a:ahLst/>
                <a:cxnLst/>
                <a:rect r="r" b="b" t="t" l="l"/>
                <a:pathLst>
                  <a:path h="3277764" w="6254700">
                    <a:moveTo>
                      <a:pt x="0" y="0"/>
                    </a:moveTo>
                    <a:lnTo>
                      <a:pt x="6254700" y="0"/>
                    </a:lnTo>
                    <a:lnTo>
                      <a:pt x="6254700" y="3277764"/>
                    </a:lnTo>
                    <a:lnTo>
                      <a:pt x="0" y="3277764"/>
                    </a:lnTo>
                    <a:close/>
                  </a:path>
                </a:pathLst>
              </a:custGeom>
              <a:solidFill>
                <a:srgbClr val="000000">
                  <a:alpha val="34902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6254699" cy="3306339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1751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6537" cy="12045507"/>
            </a:xfrm>
            <a:custGeom>
              <a:avLst/>
              <a:gdLst/>
              <a:ahLst/>
              <a:cxnLst/>
              <a:rect r="r" b="b" t="t" l="l"/>
              <a:pathLst>
                <a:path h="12045507" w="16186537">
                  <a:moveTo>
                    <a:pt x="0" y="0"/>
                  </a:moveTo>
                  <a:lnTo>
                    <a:pt x="16186537" y="0"/>
                  </a:lnTo>
                  <a:lnTo>
                    <a:pt x="16186537" y="12045507"/>
                  </a:lnTo>
                  <a:lnTo>
                    <a:pt x="0" y="1204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53" t="-782" r="-75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19375" y="0"/>
              <a:ext cx="16186537" cy="12045507"/>
            </a:xfrm>
            <a:custGeom>
              <a:avLst/>
              <a:gdLst/>
              <a:ahLst/>
              <a:cxnLst/>
              <a:rect r="r" b="b" t="t" l="l"/>
              <a:pathLst>
                <a:path h="12045507" w="16186537">
                  <a:moveTo>
                    <a:pt x="0" y="0"/>
                  </a:moveTo>
                  <a:lnTo>
                    <a:pt x="16186537" y="0"/>
                  </a:lnTo>
                  <a:lnTo>
                    <a:pt x="16186537" y="12045507"/>
                  </a:lnTo>
                  <a:lnTo>
                    <a:pt x="0" y="12045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53" t="-782" r="-754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34664" y="894843"/>
            <a:ext cx="16139210" cy="8317200"/>
            <a:chOff x="0" y="0"/>
            <a:chExt cx="21518947" cy="11089600"/>
          </a:xfrm>
        </p:grpSpPr>
        <p:grpSp>
          <p:nvGrpSpPr>
            <p:cNvPr name="Group 10" id="10"/>
            <p:cNvGrpSpPr/>
            <p:nvPr/>
          </p:nvGrpSpPr>
          <p:grpSpPr>
            <a:xfrm rot="5400000">
              <a:off x="5473619" y="-4946649"/>
              <a:ext cx="10582134" cy="20982898"/>
              <a:chOff x="0" y="0"/>
              <a:chExt cx="5029727" cy="997324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029727" cy="9973249"/>
              </a:xfrm>
              <a:custGeom>
                <a:avLst/>
                <a:gdLst/>
                <a:ahLst/>
                <a:cxnLst/>
                <a:rect r="r" b="b" t="t" l="l"/>
                <a:pathLst>
                  <a:path h="9973249" w="5029727">
                    <a:moveTo>
                      <a:pt x="0" y="0"/>
                    </a:moveTo>
                    <a:lnTo>
                      <a:pt x="5029727" y="0"/>
                    </a:lnTo>
                    <a:lnTo>
                      <a:pt x="5029727" y="9973249"/>
                    </a:lnTo>
                    <a:lnTo>
                      <a:pt x="0" y="997324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5029727" cy="9992298"/>
              </a:xfrm>
              <a:prstGeom prst="rect">
                <a:avLst/>
              </a:prstGeom>
            </p:spPr>
            <p:txBody>
              <a:bodyPr anchor="ctr" rtlCol="false" tIns="20205" lIns="20205" bIns="20205" rIns="20205"/>
              <a:lstStyle/>
              <a:p>
                <a:pPr algn="ctr">
                  <a:lnSpc>
                    <a:spcPts val="1057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5400000">
              <a:off x="9079" y="10573055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9079" y="10573055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9079" y="10573055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9079" y="-9079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9079" y="-9079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5400000">
              <a:off x="9079" y="-9079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5400000">
              <a:off x="21002402" y="10573055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5400000">
              <a:off x="21002402" y="10573055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5400000">
              <a:off x="21002402" y="10573055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5400000">
              <a:off x="20962666" y="29021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5400000">
              <a:off x="20962666" y="29021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5400000">
              <a:off x="20962666" y="29021"/>
              <a:ext cx="507466" cy="525624"/>
            </a:xfrm>
            <a:custGeom>
              <a:avLst/>
              <a:gdLst/>
              <a:ahLst/>
              <a:cxnLst/>
              <a:rect r="r" b="b" t="t" l="l"/>
              <a:pathLst>
                <a:path h="525624" w="507466">
                  <a:moveTo>
                    <a:pt x="0" y="0"/>
                  </a:moveTo>
                  <a:lnTo>
                    <a:pt x="507466" y="0"/>
                  </a:lnTo>
                  <a:lnTo>
                    <a:pt x="507466" y="525624"/>
                  </a:lnTo>
                  <a:lnTo>
                    <a:pt x="0" y="525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108310" y="1449069"/>
            <a:ext cx="14191917" cy="538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7"/>
              </a:lnSpc>
              <a:spcBef>
                <a:spcPct val="0"/>
              </a:spcBef>
            </a:pPr>
            <a:r>
              <a:rPr lang="en-US" sz="28283" spc="311">
                <a:solidFill>
                  <a:srgbClr val="000000"/>
                </a:solidFill>
                <a:latin typeface="Ballpoint"/>
              </a:rPr>
              <a:t>¡GRACIAS!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988848">
            <a:off x="12682880" y="6342070"/>
            <a:ext cx="1397547" cy="1623795"/>
          </a:xfrm>
          <a:custGeom>
            <a:avLst/>
            <a:gdLst/>
            <a:ahLst/>
            <a:cxnLst/>
            <a:rect r="r" b="b" t="t" l="l"/>
            <a:pathLst>
              <a:path h="1623795" w="1397547">
                <a:moveTo>
                  <a:pt x="0" y="0"/>
                </a:moveTo>
                <a:lnTo>
                  <a:pt x="1397547" y="0"/>
                </a:lnTo>
                <a:lnTo>
                  <a:pt x="1397547" y="1623795"/>
                </a:lnTo>
                <a:lnTo>
                  <a:pt x="0" y="1623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17808">
            <a:off x="5791034" y="5260338"/>
            <a:ext cx="6649909" cy="3615132"/>
          </a:xfrm>
          <a:custGeom>
            <a:avLst/>
            <a:gdLst/>
            <a:ahLst/>
            <a:cxnLst/>
            <a:rect r="r" b="b" t="t" l="l"/>
            <a:pathLst>
              <a:path h="3615132" w="6649909">
                <a:moveTo>
                  <a:pt x="0" y="0"/>
                </a:moveTo>
                <a:lnTo>
                  <a:pt x="6649910" y="0"/>
                </a:lnTo>
                <a:lnTo>
                  <a:pt x="6649910" y="3615132"/>
                </a:lnTo>
                <a:lnTo>
                  <a:pt x="0" y="36151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-164243">
            <a:off x="8179795" y="1908179"/>
            <a:ext cx="1872388" cy="792030"/>
            <a:chOff x="0" y="0"/>
            <a:chExt cx="2496517" cy="1056041"/>
          </a:xfrm>
        </p:grpSpPr>
        <p:sp>
          <p:nvSpPr>
            <p:cNvPr name="Freeform 29" id="29"/>
            <p:cNvSpPr/>
            <p:nvPr/>
          </p:nvSpPr>
          <p:spPr>
            <a:xfrm flipH="false" flipV="false" rot="-80079">
              <a:off x="1365316" y="12896"/>
              <a:ext cx="1119355" cy="1030248"/>
            </a:xfrm>
            <a:custGeom>
              <a:avLst/>
              <a:gdLst/>
              <a:ahLst/>
              <a:cxnLst/>
              <a:rect r="r" b="b" t="t" l="l"/>
              <a:pathLst>
                <a:path h="1030248" w="1119355">
                  <a:moveTo>
                    <a:pt x="0" y="0"/>
                  </a:moveTo>
                  <a:lnTo>
                    <a:pt x="1119355" y="0"/>
                  </a:lnTo>
                  <a:lnTo>
                    <a:pt x="1119355" y="1030248"/>
                  </a:lnTo>
                  <a:lnTo>
                    <a:pt x="0" y="1030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208444" t="-27825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true" flipV="false" rot="-80079">
              <a:off x="11846" y="12896"/>
              <a:ext cx="1119355" cy="1030248"/>
            </a:xfrm>
            <a:custGeom>
              <a:avLst/>
              <a:gdLst/>
              <a:ahLst/>
              <a:cxnLst/>
              <a:rect r="r" b="b" t="t" l="l"/>
              <a:pathLst>
                <a:path h="1030248" w="1119355">
                  <a:moveTo>
                    <a:pt x="1119355" y="0"/>
                  </a:moveTo>
                  <a:lnTo>
                    <a:pt x="0" y="0"/>
                  </a:lnTo>
                  <a:lnTo>
                    <a:pt x="0" y="1030248"/>
                  </a:lnTo>
                  <a:lnTo>
                    <a:pt x="1119355" y="1030248"/>
                  </a:lnTo>
                  <a:lnTo>
                    <a:pt x="111935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-208444" t="-27825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DAGCoXJss5c</dc:identifier>
  <dcterms:modified xsi:type="dcterms:W3CDTF">2011-08-01T06:04:30Z</dcterms:modified>
  <cp:revision>1</cp:revision>
  <dc:title>Presentación Proyecto Creativo Doodle Blanco y Azul</dc:title>
</cp:coreProperties>
</file>